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85" r:id="rId2"/>
  </p:sldMasterIdLst>
  <p:handoutMasterIdLst>
    <p:handoutMasterId r:id="rId23"/>
  </p:handoutMasterIdLst>
  <p:sldIdLst>
    <p:sldId id="256" r:id="rId3"/>
    <p:sldId id="257" r:id="rId4"/>
    <p:sldId id="285" r:id="rId5"/>
    <p:sldId id="295" r:id="rId6"/>
    <p:sldId id="286" r:id="rId7"/>
    <p:sldId id="259" r:id="rId8"/>
    <p:sldId id="269" r:id="rId9"/>
    <p:sldId id="268" r:id="rId10"/>
    <p:sldId id="260" r:id="rId11"/>
    <p:sldId id="271" r:id="rId12"/>
    <p:sldId id="289" r:id="rId13"/>
    <p:sldId id="290" r:id="rId14"/>
    <p:sldId id="291" r:id="rId15"/>
    <p:sldId id="292" r:id="rId16"/>
    <p:sldId id="293" r:id="rId17"/>
    <p:sldId id="294" r:id="rId18"/>
    <p:sldId id="301" r:id="rId19"/>
    <p:sldId id="288" r:id="rId20"/>
    <p:sldId id="283" r:id="rId21"/>
    <p:sldId id="281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5C5F-66D9-4321-8848-351E266F704E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3493C-38D1-48A4-A3D9-625E3D2EA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366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4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0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53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90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15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78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33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14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72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52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201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811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57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4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75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4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20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8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06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55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488481-61C1-445E-81C2-F134229922F3}" type="datetimeFigureOut">
              <a:rPr lang="uk-UA" smtClean="0"/>
              <a:t>04.12.2019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6E5C82-CB7D-46EA-88EE-437C0FF94653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08300"/>
            <a:ext cx="12192000" cy="2197100"/>
          </a:xfrm>
        </p:spPr>
        <p:txBody>
          <a:bodyPr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Засідання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керівного комітету з розробки Стратегії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розвитку Хмельницької області 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uk-U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на 2021-2027 роки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501"/>
            <a:ext cx="1104900" cy="15449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10336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ХМЕЛЬНИЦЬКА ОБЛАСНА ДЕРЖАВНА АДМІНІСТРАЦІЯ</a:t>
            </a:r>
            <a:endParaRPr lang="ru-RU" altLang="uk-UA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13" y="241646"/>
            <a:ext cx="160338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2037766"/>
            <a:ext cx="1195069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тратегічна</a:t>
            </a:r>
            <a:r>
              <a:rPr lang="uk-UA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ціль </a:t>
            </a:r>
            <a:r>
              <a:rPr lang="ru-RU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endParaRPr lang="uk-UA" sz="2800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4836" y="236327"/>
            <a:ext cx="1021476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Aft>
                <a:spcPct val="0"/>
              </a:spcAft>
            </a:pP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Структура </a:t>
            </a:r>
            <a:r>
              <a:rPr lang="ru-RU" sz="3600" b="1" spc="-5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цілей</a:t>
            </a:r>
            <a:r>
              <a:rPr lang="ru-RU" sz="36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sz="3600" b="1" spc="-5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завдань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600" b="1" spc="-5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Стратегії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розвитку </a:t>
            </a:r>
            <a:r>
              <a:rPr lang="uk-UA" sz="36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Хмельницької </a:t>
            </a:r>
            <a:r>
              <a:rPr lang="uk-UA"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області </a:t>
            </a:r>
            <a:endParaRPr lang="uk-UA" sz="3600" b="1" spc="-5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fontAlgn="base">
              <a:lnSpc>
                <a:spcPct val="85000"/>
              </a:lnSpc>
              <a:spcAft>
                <a:spcPct val="0"/>
              </a:spcAft>
            </a:pPr>
            <a:r>
              <a:rPr lang="uk-UA" sz="36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 </a:t>
            </a:r>
            <a:r>
              <a:rPr lang="uk-UA"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2021-2027 роки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uk-UA" sz="3600" b="1" spc="-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9" y="158092"/>
            <a:ext cx="1603387" cy="1505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900" y="3236438"/>
            <a:ext cx="11950699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тратегічна</a:t>
            </a:r>
            <a:r>
              <a:rPr lang="uk-UA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ціль </a:t>
            </a:r>
            <a:r>
              <a:rPr lang="ru-RU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смарт-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endParaRPr lang="uk-UA" sz="2800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900" y="4317917"/>
            <a:ext cx="1184910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тратегічна</a:t>
            </a:r>
            <a:r>
              <a:rPr lang="uk-UA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ціль </a:t>
            </a:r>
            <a:r>
              <a:rPr lang="ru-RU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endParaRPr lang="uk-UA" sz="2800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900" y="5399396"/>
            <a:ext cx="11549848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spc="-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тратегічна</a:t>
            </a:r>
            <a:r>
              <a:rPr lang="uk-UA" sz="28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ціль </a:t>
            </a:r>
            <a:r>
              <a:rPr lang="ru-RU" sz="28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spc="-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spc="-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endParaRPr lang="uk-UA" sz="2800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62098"/>
              </p:ext>
            </p:extLst>
          </p:nvPr>
        </p:nvGraphicFramePr>
        <p:xfrm>
          <a:off x="209548" y="1231019"/>
          <a:ext cx="11772900" cy="537902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821605">
                  <a:extLst>
                    <a:ext uri="{9D8B030D-6E8A-4147-A177-3AD203B41FA5}">
                      <a16:colId xmlns:a16="http://schemas.microsoft.com/office/drawing/2014/main" val="2622279622"/>
                    </a:ext>
                  </a:extLst>
                </a:gridCol>
                <a:gridCol w="7951295">
                  <a:extLst>
                    <a:ext uri="{9D8B030D-6E8A-4147-A177-3AD203B41FA5}">
                      <a16:colId xmlns:a16="http://schemas.microsoft.com/office/drawing/2014/main" val="2720818697"/>
                    </a:ext>
                  </a:extLst>
                </a:gridCol>
              </a:tblGrid>
              <a:tr h="2997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1.1. Зміцнення малого і середнього підприємництва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b="0" dirty="0">
                          <a:solidFill>
                            <a:schemeClr val="tx1"/>
                          </a:solidFill>
                        </a:rPr>
                        <a:t>1.1.1. Розбудова інфраструктури підтримки МСП </a:t>
                      </a:r>
                    </a:p>
                  </a:txBody>
                  <a:tcPr marL="54657" marR="546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14035"/>
                  </a:ext>
                </a:extLst>
              </a:tr>
              <a:tr h="5655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1.1.2. Стимулювання МСП шляхом фінансової підтримки за рахунок місцевих бюджетів</a:t>
                      </a: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2306678731"/>
                  </a:ext>
                </a:extLst>
              </a:tr>
              <a:tr h="5655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1.1.3. Підвищення спроможності місцевих органів влади в сфері надання адміністративних послуг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76824"/>
                  </a:ext>
                </a:extLst>
              </a:tr>
              <a:tr h="5177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1.2. Підвищення потенціалу реалізації регіональної продукції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1.2.1. Підвищення конкурентоздатності регіональної продукції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066020730"/>
                  </a:ext>
                </a:extLst>
              </a:tr>
              <a:tr h="5177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1.2.2. Підтримка експортної спроможності регіональної продукції</a:t>
                      </a:r>
                    </a:p>
                  </a:txBody>
                  <a:tcPr marL="54657" marR="546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72275"/>
                  </a:ext>
                </a:extLst>
              </a:tr>
              <a:tr h="29970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1.2.3. Розвиток </a:t>
                      </a:r>
                      <a:r>
                        <a:rPr lang="uk-UA" sz="1800" dirty="0" err="1">
                          <a:effectLst/>
                        </a:rPr>
                        <a:t>логістично</a:t>
                      </a:r>
                      <a:r>
                        <a:rPr lang="uk-UA" sz="1800" dirty="0">
                          <a:effectLst/>
                        </a:rPr>
                        <a:t>-транспортних систем регіону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3861729151"/>
                  </a:ext>
                </a:extLst>
              </a:tr>
              <a:tr h="78441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1.3. Підвищення продуктивності агропромислового сектору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1.3.1. Сприяння створенню та підвищенню спроможності малих виробників сільськогосподарської продукції та їх об’єднань</a:t>
                      </a:r>
                    </a:p>
                  </a:txBody>
                  <a:tcPr marL="54657" marR="546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904747"/>
                  </a:ext>
                </a:extLst>
              </a:tr>
              <a:tr h="5655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1.3.2. Стимулювання розвитку галузі переробки сільськогосподарської продукції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2937720794"/>
                  </a:ext>
                </a:extLst>
              </a:tr>
              <a:tr h="5177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1.3.3. Налагодження мережі збуту та логістики сільськогосподарської продукції</a:t>
                      </a:r>
                    </a:p>
                  </a:txBody>
                  <a:tcPr marL="54657" marR="546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97551"/>
                  </a:ext>
                </a:extLst>
              </a:tr>
              <a:tr h="5177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1.3.4. Стимулювання нетрадиційних видів сільськогосподарського виробництва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57" marR="54657" marT="0" marB="0"/>
                </a:tc>
                <a:extLst>
                  <a:ext uri="{0D108BD9-81ED-4DB2-BD59-A6C34878D82A}">
                    <a16:rowId xmlns:a16="http://schemas.microsoft.com/office/drawing/2014/main" val="13133856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9548" y="822784"/>
            <a:ext cx="11772899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СТРАТЕГІЧНА ЦІЛЬ 1. ПІДВИЩЕННЯ КОНКУРЕНТОСПРОМОЖНОСТІ РЕГІОНАЛЬНОЇ ЕКОНОМІКИ</a:t>
            </a:r>
            <a:endParaRPr lang="uk-UA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548" y="135060"/>
            <a:ext cx="11772899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8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8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endParaRPr lang="uk-UA" sz="2800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4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86946"/>
              </p:ext>
            </p:extLst>
          </p:nvPr>
        </p:nvGraphicFramePr>
        <p:xfrm>
          <a:off x="139699" y="622297"/>
          <a:ext cx="11658600" cy="5257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5401">
                  <a:extLst>
                    <a:ext uri="{9D8B030D-6E8A-4147-A177-3AD203B41FA5}">
                      <a16:colId xmlns:a16="http://schemas.microsoft.com/office/drawing/2014/main" val="1195605709"/>
                    </a:ext>
                  </a:extLst>
                </a:gridCol>
                <a:gridCol w="7823199">
                  <a:extLst>
                    <a:ext uri="{9D8B030D-6E8A-4147-A177-3AD203B41FA5}">
                      <a16:colId xmlns:a16="http://schemas.microsoft.com/office/drawing/2014/main" val="3594580401"/>
                    </a:ext>
                  </a:extLst>
                </a:gridCol>
              </a:tblGrid>
              <a:tr h="50787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1.4. Активізація інвестиційної діяльності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1.4.1. Створення та підтримка портфелю інвестиційних пропозицій області</a:t>
                      </a: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84361"/>
                  </a:ext>
                </a:extLst>
              </a:tr>
              <a:tr h="507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1.4.2. Промоція інвестиційних продуктів області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2640541516"/>
                  </a:ext>
                </a:extLst>
              </a:tr>
              <a:tr h="507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1.4.3. Розвиток інфраструктури регіонального інвестиційного ринку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6003"/>
                  </a:ext>
                </a:extLst>
              </a:tr>
              <a:tr h="507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1.4.4. Розвиток державно-приватного партнерства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3393477106"/>
                  </a:ext>
                </a:extLst>
              </a:tr>
              <a:tr h="3982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1.5. Розвиток енергетики та підвищення енергоефективності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1.5.1. Розвиток альтернативної енергетики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45024"/>
                  </a:ext>
                </a:extLst>
              </a:tr>
              <a:tr h="507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1.5.2. Підвищення ефективності комунальної енергетики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2702027555"/>
                  </a:ext>
                </a:extLst>
              </a:tr>
              <a:tr h="79655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1.6. Розвиток туристичного потенціалу та креативної індустрії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1.6.1. Розвиток об’єктів туризму, туристичних, культурних продуктів та маршрутів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12961"/>
                  </a:ext>
                </a:extLst>
              </a:tr>
              <a:tr h="507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1.6.2. Промоція туристичних продуктів та рекреаційного потенціалу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998767253"/>
                  </a:ext>
                </a:extLst>
              </a:tr>
              <a:tr h="507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1.6.3. Розвиток пріоритетних напрямів туризму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13282"/>
                  </a:ext>
                </a:extLst>
              </a:tr>
              <a:tr h="5078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1.6.4. Підвищення рівня та сприяння створенню культурних продуктів і послуг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742359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48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327985"/>
            <a:ext cx="119253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СТРАТЕГІЧНА ЦІЛЬ 2. ЗРОСТАННЯ ІННОВАЦІЙНОГО ПОТЕНЦІАЛУ ТА </a:t>
            </a:r>
            <a:endParaRPr lang="uk-UA" b="1" spc="-5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СМАРТ-СПЕЦІАЛІЗАЦІЯ</a:t>
            </a:r>
            <a:endParaRPr lang="uk-UA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20456"/>
              </p:ext>
            </p:extLst>
          </p:nvPr>
        </p:nvGraphicFramePr>
        <p:xfrm>
          <a:off x="139700" y="1092197"/>
          <a:ext cx="11772900" cy="4775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3382424461"/>
                    </a:ext>
                  </a:extLst>
                </a:gridCol>
                <a:gridCol w="7950200">
                  <a:extLst>
                    <a:ext uri="{9D8B030D-6E8A-4147-A177-3AD203B41FA5}">
                      <a16:colId xmlns:a16="http://schemas.microsoft.com/office/drawing/2014/main" val="2012068072"/>
                    </a:ext>
                  </a:extLst>
                </a:gridCol>
              </a:tblGrid>
              <a:tr h="8611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2.1. Збільшення доданої вартості промислової продукції у секторах смарт-спеціалізації (легка, харчова промисловість, машинобудування та металообробка)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2.1.1. Стимулювання інноваційних досліджень та розвитку технологій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86699"/>
                  </a:ext>
                </a:extLst>
              </a:tr>
              <a:tr h="88711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2.1.2. Створення та впровадження інноваційних продуктів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214408"/>
                  </a:ext>
                </a:extLst>
              </a:tr>
              <a:tr h="8611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2.2. Активізація інноваційної діяльності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2.2.1. Підтримка формування інноваційної інфраструктури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82507"/>
                  </a:ext>
                </a:extLst>
              </a:tr>
              <a:tr h="8611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2.2.2. Інвестиційне забезпечення інноваційних процесів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007522"/>
                  </a:ext>
                </a:extLst>
              </a:tr>
              <a:tr h="13046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2.2.3. Стимулювання співробітництва між закладами освіти, науково-дослідними установами і підприємствами регіонів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88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00" y="134035"/>
            <a:ext cx="1131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СТРАТЕГІЧНА ЦІЛЬ 3. РОЗВИТОК ЛЮДСЬКОГО ПОТЕНЦІАЛУ</a:t>
            </a:r>
            <a:r>
              <a:rPr lang="uk-UA" dirty="0"/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44912"/>
              </p:ext>
            </p:extLst>
          </p:nvPr>
        </p:nvGraphicFramePr>
        <p:xfrm>
          <a:off x="127000" y="610345"/>
          <a:ext cx="11899900" cy="6024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1901261868"/>
                    </a:ext>
                  </a:extLst>
                </a:gridCol>
                <a:gridCol w="8064500">
                  <a:extLst>
                    <a:ext uri="{9D8B030D-6E8A-4147-A177-3AD203B41FA5}">
                      <a16:colId xmlns:a16="http://schemas.microsoft.com/office/drawing/2014/main" val="3060543021"/>
                    </a:ext>
                  </a:extLst>
                </a:gridCol>
              </a:tblGrid>
              <a:tr h="6854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3.1. Вдосконалення  системи підготовки кадрів для регіонального ринку праці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3.1.1. Підтримка діалогу працедавців та навчальних закладів щодо адаптації навчальних програм до потреб регіонального ринку праці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26420"/>
                  </a:ext>
                </a:extLst>
              </a:tr>
              <a:tr h="4569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3.1.2. Стимулювання розвитку підприємницьких навичок населення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/>
                </a:tc>
                <a:extLst>
                  <a:ext uri="{0D108BD9-81ED-4DB2-BD59-A6C34878D82A}">
                    <a16:rowId xmlns:a16="http://schemas.microsoft.com/office/drawing/2014/main" val="2145593936"/>
                  </a:ext>
                </a:extLst>
              </a:tr>
              <a:tr h="6854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3.1.3. Забезпечення підтримки та розвитку інтелектуального і творчого потенціалу через систему освіти та навчання протягом життя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286419"/>
                  </a:ext>
                </a:extLst>
              </a:tr>
              <a:tr h="3030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3.2. Підвищення рівня залучення мешканців у процеси регіонального та місцевого розвитку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3.2.1. Підтримка місцевих громадських ініціатив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/>
                </a:tc>
                <a:extLst>
                  <a:ext uri="{0D108BD9-81ED-4DB2-BD59-A6C34878D82A}">
                    <a16:rowId xmlns:a16="http://schemas.microsoft.com/office/drawing/2014/main" val="2541663930"/>
                  </a:ext>
                </a:extLst>
              </a:tr>
              <a:tr h="9658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3.2.2. Вдосконалення інструментів взаємодії громад для спільного вирішення проблемних питань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63654"/>
                  </a:ext>
                </a:extLst>
              </a:tr>
              <a:tr h="68541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3.3. Удосконалення управління регіональним розвитком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3.3.1. Формування ефективної системи управління регіоном в рамках реформи адміністративно-територіального устрою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/>
                </a:tc>
                <a:extLst>
                  <a:ext uri="{0D108BD9-81ED-4DB2-BD59-A6C34878D82A}">
                    <a16:rowId xmlns:a16="http://schemas.microsoft.com/office/drawing/2014/main" val="2651796696"/>
                  </a:ext>
                </a:extLst>
              </a:tr>
              <a:tr h="62497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3.3.2. Завершення просторового планування окремих територій та впорядкування містобудівної документації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76857"/>
                  </a:ext>
                </a:extLst>
              </a:tr>
              <a:tr h="4569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3.3.3. Поліпшення доступу фізичних та юридичних осіб до електронних сервісів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/>
                </a:tc>
                <a:extLst>
                  <a:ext uri="{0D108BD9-81ED-4DB2-BD59-A6C34878D82A}">
                    <a16:rowId xmlns:a16="http://schemas.microsoft.com/office/drawing/2014/main" val="2953234950"/>
                  </a:ext>
                </a:extLst>
              </a:tr>
              <a:tr h="114236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3.3.4. Підвищення ефективності системи підготовки та підвищення кваліфікації фахівців регіональних та місцевих органів виконавчої влади, органів місцевого самоврядування у сфері державного управління регіональним розвитком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49" marR="468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05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08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" y="248335"/>
            <a:ext cx="11061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СТРАТЕГІЧНА ЦІЛЬ 4. ПІДВИЩЕННЯ ЯКОСТІ ЖИТТЯ ТА ЗБЕРЕЖЕННЯ ДОВКІЛЛЯ</a:t>
            </a:r>
            <a:r>
              <a:rPr lang="uk-UA" sz="2000" dirty="0"/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56674"/>
              </p:ext>
            </p:extLst>
          </p:nvPr>
        </p:nvGraphicFramePr>
        <p:xfrm>
          <a:off x="285747" y="800098"/>
          <a:ext cx="11690352" cy="530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0653">
                  <a:extLst>
                    <a:ext uri="{9D8B030D-6E8A-4147-A177-3AD203B41FA5}">
                      <a16:colId xmlns:a16="http://schemas.microsoft.com/office/drawing/2014/main" val="1771695528"/>
                    </a:ext>
                  </a:extLst>
                </a:gridCol>
                <a:gridCol w="7759699">
                  <a:extLst>
                    <a:ext uri="{9D8B030D-6E8A-4147-A177-3AD203B41FA5}">
                      <a16:colId xmlns:a16="http://schemas.microsoft.com/office/drawing/2014/main" val="860242193"/>
                    </a:ext>
                  </a:extLst>
                </a:gridCol>
              </a:tblGrid>
              <a:tr h="5023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4.1. Якісна система надання освітніх послуг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4.1.1. Забезпечення рівного доступу та підвищення якості освітніх послуг 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3981"/>
                  </a:ext>
                </a:extLst>
              </a:tr>
              <a:tr h="5023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4.1.2. Розвиток дуальної та інклюзивної освіти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31012955"/>
                  </a:ext>
                </a:extLst>
              </a:tr>
              <a:tr h="5023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4.1.3. Створення умов для самореалізації дітей та молоді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927514"/>
                  </a:ext>
                </a:extLst>
              </a:tr>
              <a:tr h="5023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4.2. Покращання демографічної ситуації та продовження тривалості активного періоду життя людини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4.2.1. Підвищення доступності та ефективності медичного обслуговування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 anchor="ctr"/>
                </a:tc>
                <a:extLst>
                  <a:ext uri="{0D108BD9-81ED-4DB2-BD59-A6C34878D82A}">
                    <a16:rowId xmlns:a16="http://schemas.microsoft.com/office/drawing/2014/main" val="3395523532"/>
                  </a:ext>
                </a:extLst>
              </a:tr>
              <a:tr h="10046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4.2.2. Розбудова спортивної та фізкультурно-оздоровчої інфраструктури, підтримка розвитку спорту та фізичної активності громадян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7414"/>
                  </a:ext>
                </a:extLst>
              </a:tr>
              <a:tr h="5023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4.2.3. Формування у населення культури здорового способу життя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1872729780"/>
                  </a:ext>
                </a:extLst>
              </a:tr>
              <a:tr h="5023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4.2.4. Соціальна підтримка населення та гендерна рівність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71814"/>
                  </a:ext>
                </a:extLst>
              </a:tr>
              <a:tr h="7878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4.3. Розвиток культурних послуг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4.3.1. Підтримка культурного розмаїття та підсилення ролі культури у житті громад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/>
                </a:tc>
                <a:extLst>
                  <a:ext uri="{0D108BD9-81ED-4DB2-BD59-A6C34878D82A}">
                    <a16:rowId xmlns:a16="http://schemas.microsoft.com/office/drawing/2014/main" val="4098543646"/>
                  </a:ext>
                </a:extLst>
              </a:tr>
              <a:tr h="5023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4.3.2. Проведення ревалоризації та реставрації об’єктів культурної спадщини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8" marR="6558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60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73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36296"/>
              </p:ext>
            </p:extLst>
          </p:nvPr>
        </p:nvGraphicFramePr>
        <p:xfrm>
          <a:off x="317497" y="355600"/>
          <a:ext cx="11303002" cy="5880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9403">
                  <a:extLst>
                    <a:ext uri="{9D8B030D-6E8A-4147-A177-3AD203B41FA5}">
                      <a16:colId xmlns:a16="http://schemas.microsoft.com/office/drawing/2014/main" val="157656382"/>
                    </a:ext>
                  </a:extLst>
                </a:gridCol>
                <a:gridCol w="7213599">
                  <a:extLst>
                    <a:ext uri="{9D8B030D-6E8A-4147-A177-3AD203B41FA5}">
                      <a16:colId xmlns:a16="http://schemas.microsoft.com/office/drawing/2014/main" val="667220181"/>
                    </a:ext>
                  </a:extLst>
                </a:gridCol>
              </a:tblGrid>
              <a:tr h="79151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4.4. Розвиток житлово-комунальної інфраструктури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4.4.1. Забезпечення надійним водопостачанням та водовідведенням населення області</a:t>
                      </a:r>
                      <a:endParaRPr lang="uk-UA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49398"/>
                  </a:ext>
                </a:extLst>
              </a:tr>
              <a:tr h="7915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4.4.2. Розбудова комунальної інфраструктури та благоустрій сільських населених пунктів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/>
                </a:tc>
                <a:extLst>
                  <a:ext uri="{0D108BD9-81ED-4DB2-BD59-A6C34878D82A}">
                    <a16:rowId xmlns:a16="http://schemas.microsoft.com/office/drawing/2014/main" val="1886470639"/>
                  </a:ext>
                </a:extLst>
              </a:tr>
              <a:tr h="4806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4.4.3. Покращення безпеки життєдіяльності населення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37800"/>
                  </a:ext>
                </a:extLst>
              </a:tr>
              <a:tr h="48062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4.5. Екологічна безпека та збереження довкілля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4.5.1. Розробка та впровадження системи управління відходами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/>
                </a:tc>
                <a:extLst>
                  <a:ext uri="{0D108BD9-81ED-4DB2-BD59-A6C34878D82A}">
                    <a16:rowId xmlns:a16="http://schemas.microsoft.com/office/drawing/2014/main" val="501806569"/>
                  </a:ext>
                </a:extLst>
              </a:tr>
              <a:tr h="7915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4.5.2. Підвищення якості атмосферного повітря, зниження факторів негативного впливу на зміни клімату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38523"/>
                  </a:ext>
                </a:extLst>
              </a:tr>
              <a:tr h="7915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4.5.3. Розвиток </a:t>
                      </a:r>
                      <a:r>
                        <a:rPr lang="uk-UA" sz="1800" dirty="0" err="1">
                          <a:effectLst/>
                        </a:rPr>
                        <a:t>екомережі</a:t>
                      </a:r>
                      <a:r>
                        <a:rPr lang="uk-UA" sz="1800" dirty="0">
                          <a:effectLst/>
                        </a:rPr>
                        <a:t>, природно-заповідного фонду, збереження біологічного та ландшафтного різноманіття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/>
                </a:tc>
                <a:extLst>
                  <a:ext uri="{0D108BD9-81ED-4DB2-BD59-A6C34878D82A}">
                    <a16:rowId xmlns:a16="http://schemas.microsoft.com/office/drawing/2014/main" val="1629130321"/>
                  </a:ext>
                </a:extLst>
              </a:tr>
              <a:tr h="7915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4.5.4. Поліпшення стану водних об’єктів та вдосконалення систем водокористування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648444"/>
                  </a:ext>
                </a:extLst>
              </a:tr>
              <a:tr h="4806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4.5.5. Збереження та відтворення зелених насаджень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/>
                </a:tc>
                <a:extLst>
                  <a:ext uri="{0D108BD9-81ED-4DB2-BD59-A6C34878D82A}">
                    <a16:rowId xmlns:a16="http://schemas.microsoft.com/office/drawing/2014/main" val="3704042581"/>
                  </a:ext>
                </a:extLst>
              </a:tr>
              <a:tr h="4806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4.5.6. Підвищення екологічної культури і свідомості населення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5" marR="6246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65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47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125443"/>
            <a:ext cx="11531600" cy="5306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Обов'язковою вимогою з розроблення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 стратегій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визначення не менше ніж однієї стратегічної цілі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стратегії, що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на засадах смарт-спеціалізації та передбачає інноваційний розвиток пріоритетних видів економічної діяльності регіону, підвищення рівня конкурентоспроможності регіону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Представники Департаменту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 розвитку, промисловості та інфраструктури облдержадміністрації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3 навчаннях з питань смарт-спеціалізації під егідою Мінекономіки України.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підсумками навчання підготовлено звіт про економічний та інноваційний потенціал області.</a:t>
            </a:r>
          </a:p>
        </p:txBody>
      </p:sp>
    </p:spTree>
    <p:extLst>
      <p:ext uri="{BB962C8B-B14F-4D97-AF65-F5344CB8AC3E}">
        <p14:creationId xmlns:p14="http://schemas.microsoft.com/office/powerpoint/2010/main" val="205238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277194"/>
            <a:ext cx="114807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Aft>
                <a:spcPct val="0"/>
              </a:spcAft>
            </a:pPr>
            <a:r>
              <a:rPr lang="ru-RU" sz="40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Проведено 6 </a:t>
            </a:r>
            <a:r>
              <a:rPr lang="ru-RU" sz="4000" b="1" spc="-5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засідань</a:t>
            </a:r>
            <a:r>
              <a:rPr lang="ru-RU" sz="40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з </a:t>
            </a:r>
            <a:r>
              <a:rPr lang="ru-RU" sz="4000" b="1" spc="-5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визначення</a:t>
            </a:r>
            <a:r>
              <a:rPr lang="ru-RU" sz="40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sz="40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смарт-спеціалізації Хмельницької області</a:t>
            </a:r>
            <a:r>
              <a:rPr lang="ru-RU" sz="40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3600" b="1" spc="-5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981199"/>
            <a:ext cx="4965584" cy="3962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15236" r="1197" b="17875"/>
          <a:stretch/>
        </p:blipFill>
        <p:spPr>
          <a:xfrm>
            <a:off x="5696342" y="1981199"/>
            <a:ext cx="6114657" cy="39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178763"/>
            <a:ext cx="114554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Легка </a:t>
            </a:r>
            <a:r>
              <a:rPr lang="ru-RU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endParaRPr lang="uk-UA" sz="3600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1" y="3465732"/>
            <a:ext cx="1145539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Харчова</a:t>
            </a:r>
            <a:r>
              <a:rPr lang="ru-RU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endParaRPr lang="uk-UA" sz="3600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4752701"/>
            <a:ext cx="114554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spc="-5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металообробка</a:t>
            </a:r>
            <a:endParaRPr lang="uk-UA" sz="3600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600" y="362433"/>
            <a:ext cx="104140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600" b="1" spc="-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смарт</a:t>
            </a:r>
            <a:r>
              <a:rPr lang="en-US" sz="3600" b="1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спеціалізацію Хмельницької області: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13" y="178897"/>
            <a:ext cx="160338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5977" y="177800"/>
            <a:ext cx="11642023" cy="3340100"/>
          </a:xfrm>
        </p:spPr>
        <p:txBody>
          <a:bodyPr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Представлення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проєктів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Стратегії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розвитку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Хмельницької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області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на 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2021-2027 роки та Плану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заходів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з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її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реалізації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на 2021-2023 роки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endParaRPr lang="uk-UA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2425700" y="4015316"/>
            <a:ext cx="9139767" cy="208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Бохонська Олена Валеріївна</a:t>
            </a:r>
            <a:endParaRPr lang="uk-UA" alt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uk-UA" alt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uk-UA" alt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Департаменту економічного розвитку, промисловості та інфраструктури облдержадміністрації</a:t>
            </a:r>
            <a:endParaRPr lang="ru-RU" altLang="uk-UA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7" y="4306269"/>
            <a:ext cx="160338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94" y="0"/>
            <a:ext cx="1104900" cy="15449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700" y="3461098"/>
            <a:ext cx="11912600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6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Плану заходів з реалізації Стратегії на 2021-2023 </a:t>
            </a:r>
            <a:r>
              <a:rPr lang="uk-UA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роки </a:t>
            </a:r>
          </a:p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увійшло 62 </a:t>
            </a:r>
            <a:r>
              <a:rPr lang="uk-UA" sz="36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технічних </a:t>
            </a:r>
            <a:r>
              <a:rPr lang="uk-UA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</a:p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6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загальну суму </a:t>
            </a:r>
            <a:r>
              <a:rPr lang="uk-UA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10337,7 млн гривень</a:t>
            </a:r>
            <a:endParaRPr lang="uk-UA" sz="3600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3467" y="2079511"/>
            <a:ext cx="87376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3600" b="1" spc="-5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Опрацьовано 289 </a:t>
            </a:r>
            <a:r>
              <a:rPr lang="uk-UA" sz="3600" b="1" spc="-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проектних ідей</a:t>
            </a:r>
            <a:endParaRPr lang="uk-UA" sz="3600" b="1" spc="-5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0"/>
            <a:ext cx="11899900" cy="646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4000" b="1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Нормативно-правова база:</a:t>
            </a:r>
            <a:endParaRPr lang="uk-UA" sz="4000" b="1" spc="-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засади державної регіональної політики»;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Постанова КМУ від 11.11.2015 №932 «Про затвердження Порядку розроблення регіональних стратегій розвитку і планів заходів з їх реалізації, а також проведення моніторингу та оцінки результативності реалізації зазначених регіональних стратегій і планів заходів» зі змінами;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Наказ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Мінрегіону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від 31.03.2016 року №79 «Про затвердження методики розроблення, проведення моніторингу та оцінки результативності реалізації регіональних стратегій розвитку та планів заходів з їх реалізації».</a:t>
            </a:r>
          </a:p>
        </p:txBody>
      </p:sp>
    </p:spTree>
    <p:extLst>
      <p:ext uri="{BB962C8B-B14F-4D97-AF65-F5344CB8AC3E}">
        <p14:creationId xmlns:p14="http://schemas.microsoft.com/office/powerpoint/2010/main" val="34441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266700"/>
            <a:ext cx="117983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66395" algn="l"/>
                <a:tab pos="4914900" algn="l"/>
                <a:tab pos="5939790" algn="l"/>
                <a:tab pos="60579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Хмельницькою обласною радою прийнято рішення від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21.03.2019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року № 51-25/2019 про розробку Стратегії та Плану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заходів.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66395" algn="l"/>
                <a:tab pos="4914900" algn="l"/>
                <a:tab pos="5939790" algn="l"/>
                <a:tab pos="6057900" algn="l"/>
              </a:tabLs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Розпорядженням голови облдержадміністрації від 04.04.2019 року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№239/2019-р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«Про розроблення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проєктів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 розвитку Хмельницької області на 2021-2027 роки та Плану заходів з її реалізації на 2021-2023 роки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»: </a:t>
            </a:r>
          </a:p>
          <a:p>
            <a:pPr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утворено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керівний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комітет;</a:t>
            </a:r>
          </a:p>
          <a:p>
            <a:pPr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головним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розробником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проєктів визначено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економічного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розвитку, промисловості та інфраструктури облдержадміністрації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Створено та затверджено робочу групу з розробки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розвитку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Хмельницької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2021-2027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роки.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1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51" y="3346778"/>
            <a:ext cx="4996650" cy="3187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99" y="222733"/>
            <a:ext cx="4914900" cy="2990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1" y="2057805"/>
            <a:ext cx="4996650" cy="3183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300" y="362433"/>
            <a:ext cx="62864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4000" b="1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2 засідання робочої групи</a:t>
            </a:r>
            <a:endParaRPr lang="uk-UA" sz="4000" b="1" spc="-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567020"/>
            <a:ext cx="9232900" cy="6202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500" y="108433"/>
            <a:ext cx="1109980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2800" b="1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en-US" sz="2800" b="1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uk-UA" sz="2800" b="1" spc="-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Хмельницької області</a:t>
            </a:r>
            <a:endParaRPr lang="uk-UA" sz="2800" b="1" spc="-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840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2700"/>
            <a:ext cx="8445500" cy="6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1986" y="432045"/>
            <a:ext cx="9327080" cy="718798"/>
          </a:xfrm>
        </p:spPr>
        <p:txBody>
          <a:bodyPr>
            <a:norm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Стратегічне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endParaRPr lang="uk-UA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066" y="1945564"/>
            <a:ext cx="1151466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Хмельниччина – економічно та культурно розвинений регіон західного Поділля, де поєднуються національні традиції з європейськими стандартами.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066" y="4019912"/>
            <a:ext cx="11514666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 високотехнологічного аграрного виробництва та інноваційної  промисловості, туристично привабливий, комфортний та безпечний для проживання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край із </a:t>
            </a:r>
            <a:r>
              <a:rPr lang="uk-UA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сталим довкіллям,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цікавий для гостей та інвесторів.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8523"/>
            <a:ext cx="160338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861</Words>
  <Application>Microsoft Office PowerPoint</Application>
  <PresentationFormat>Широкоэкранный</PresentationFormat>
  <Paragraphs>116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Times New Roman</vt:lpstr>
      <vt:lpstr>Wingdings</vt:lpstr>
      <vt:lpstr>Wingdings 2</vt:lpstr>
      <vt:lpstr>HDOfficeLightV0</vt:lpstr>
      <vt:lpstr>Ретро</vt:lpstr>
      <vt:lpstr>Засідання керівного комітету з розробки Стратегії розвитку Хмельницької області  на 2021-2027 роки</vt:lpstr>
      <vt:lpstr>Представлення проєктів Стратегії розвитку Хмельницької області на  2021-2027 роки та Плану заходів з її реалізації на 2021-2023 роки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Стратегічне бачення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Засідання робочої групи з розробки Стратегії розвитку Хмельницької області  на 2021-2027 роки</dc:title>
  <dc:creator>Anastasiya</dc:creator>
  <cp:lastModifiedBy>Anastasiya</cp:lastModifiedBy>
  <cp:revision>48</cp:revision>
  <cp:lastPrinted>2019-12-04T06:34:01Z</cp:lastPrinted>
  <dcterms:created xsi:type="dcterms:W3CDTF">2019-09-18T06:48:58Z</dcterms:created>
  <dcterms:modified xsi:type="dcterms:W3CDTF">2019-12-04T06:39:37Z</dcterms:modified>
</cp:coreProperties>
</file>